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0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</p:sldIdLst>
  <p:sldSz cx="15079663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31837"/>
    <a:srgbClr val="B91000"/>
    <a:srgbClr val="C82300"/>
    <a:srgbClr val="2C303C"/>
    <a:srgbClr val="FFFFFF"/>
    <a:srgbClr val="E9E3D8"/>
    <a:srgbClr val="EFEEED"/>
    <a:srgbClr val="9C9695"/>
    <a:srgbClr val="831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22"/>
  </p:normalViewPr>
  <p:slideViewPr>
    <p:cSldViewPr>
      <p:cViewPr varScale="1">
        <p:scale>
          <a:sx n="66" d="100"/>
          <a:sy n="66" d="100"/>
        </p:scale>
        <p:origin x="1578" y="8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23462-CA8C-3341-B1B6-518F155ACD5F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07288" y="1414463"/>
            <a:ext cx="508952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0930-CFB0-8843-A807-03B8D466A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FD03AE-E28E-7B42-8CDC-91F7FE44F01D}"/>
              </a:ext>
            </a:extLst>
          </p:cNvPr>
          <p:cNvGrpSpPr/>
          <p:nvPr/>
        </p:nvGrpSpPr>
        <p:grpSpPr>
          <a:xfrm>
            <a:off x="10359231" y="9480727"/>
            <a:ext cx="4000941" cy="974549"/>
            <a:chOff x="14056678" y="9480726"/>
            <a:chExt cx="2844430" cy="721089"/>
          </a:xfrm>
        </p:grpSpPr>
        <p:sp>
          <p:nvSpPr>
            <p:cNvPr id="24" name="object 7">
              <a:extLst>
                <a:ext uri="{FF2B5EF4-FFF2-40B4-BE49-F238E27FC236}">
                  <a16:creationId xmlns:a16="http://schemas.microsoft.com/office/drawing/2014/main" id="{A6F6004E-5277-7B4F-80C0-D87EE3D2277F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2347EEF2-1993-8445-8228-198F46BDA578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EA645CD1-BB11-1F4D-9A32-53616B671D75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7" name="object 10">
              <a:extLst>
                <a:ext uri="{FF2B5EF4-FFF2-40B4-BE49-F238E27FC236}">
                  <a16:creationId xmlns:a16="http://schemas.microsoft.com/office/drawing/2014/main" id="{F388FD3B-DA59-7D48-AB0C-8575F452DADF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8" name="object 11">
              <a:extLst>
                <a:ext uri="{FF2B5EF4-FFF2-40B4-BE49-F238E27FC236}">
                  <a16:creationId xmlns:a16="http://schemas.microsoft.com/office/drawing/2014/main" id="{6BB3FDA4-E27F-6848-A7F6-075FC8F2AEA8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9" name="object 12">
              <a:extLst>
                <a:ext uri="{FF2B5EF4-FFF2-40B4-BE49-F238E27FC236}">
                  <a16:creationId xmlns:a16="http://schemas.microsoft.com/office/drawing/2014/main" id="{B40FA669-D6AE-8248-A379-78E8719B7274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0" name="object 13">
              <a:extLst>
                <a:ext uri="{FF2B5EF4-FFF2-40B4-BE49-F238E27FC236}">
                  <a16:creationId xmlns:a16="http://schemas.microsoft.com/office/drawing/2014/main" id="{9F9C7622-F03C-D147-A71D-F9B54561D611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1" name="object 14">
              <a:extLst>
                <a:ext uri="{FF2B5EF4-FFF2-40B4-BE49-F238E27FC236}">
                  <a16:creationId xmlns:a16="http://schemas.microsoft.com/office/drawing/2014/main" id="{932EB1D2-1F28-884F-8A61-0EF4FEC42251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2" name="object 15">
              <a:extLst>
                <a:ext uri="{FF2B5EF4-FFF2-40B4-BE49-F238E27FC236}">
                  <a16:creationId xmlns:a16="http://schemas.microsoft.com/office/drawing/2014/main" id="{ABB63B51-DDCB-E143-8E05-E87C51FF8176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3" name="object 16">
              <a:extLst>
                <a:ext uri="{FF2B5EF4-FFF2-40B4-BE49-F238E27FC236}">
                  <a16:creationId xmlns:a16="http://schemas.microsoft.com/office/drawing/2014/main" id="{9FB162AC-E8BD-8D49-8DF8-1EADF92CD8C2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4" name="object 17">
              <a:extLst>
                <a:ext uri="{FF2B5EF4-FFF2-40B4-BE49-F238E27FC236}">
                  <a16:creationId xmlns:a16="http://schemas.microsoft.com/office/drawing/2014/main" id="{441C65A9-925A-4942-BEAA-F5B4A636B715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5" name="object 18">
              <a:extLst>
                <a:ext uri="{FF2B5EF4-FFF2-40B4-BE49-F238E27FC236}">
                  <a16:creationId xmlns:a16="http://schemas.microsoft.com/office/drawing/2014/main" id="{32E39618-2D32-594F-8E47-48F2DAE8955B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A9AD1C0-7C82-6B40-98F6-DB757E5CF1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045" y="2045777"/>
            <a:ext cx="8116155" cy="637099"/>
          </a:xfrm>
          <a:prstGeom prst="rect">
            <a:avLst/>
          </a:prstGeom>
        </p:spPr>
        <p:txBody>
          <a:bodyPr/>
          <a:lstStyle>
            <a:lvl1pPr>
              <a:defRPr sz="4000" b="1" spc="300">
                <a:solidFill>
                  <a:schemeClr val="bg1"/>
                </a:solidFill>
                <a:latin typeface="Agenda" panose="02000603040000020004" pitchFamily="2" charset="77"/>
              </a:defRPr>
            </a:lvl1pPr>
            <a:lvl2pPr>
              <a:defRPr sz="4800" b="1">
                <a:latin typeface="Agenda" panose="02000603040000020004" pitchFamily="2" charset="77"/>
              </a:defRPr>
            </a:lvl2pPr>
            <a:lvl3pPr>
              <a:defRPr sz="4800" b="1">
                <a:latin typeface="Agenda" panose="02000603040000020004" pitchFamily="2" charset="77"/>
              </a:defRPr>
            </a:lvl3pPr>
            <a:lvl4pPr>
              <a:defRPr sz="4800" b="1">
                <a:latin typeface="Agenda" panose="02000603040000020004" pitchFamily="2" charset="77"/>
              </a:defRPr>
            </a:lvl4pPr>
            <a:lvl5pPr>
              <a:defRPr sz="4800" b="1">
                <a:latin typeface="Agenda" panose="0200060304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5399798-D8D4-9D4D-980A-3F26C724F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6889" y="3161173"/>
            <a:ext cx="13393283" cy="3331703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 b="1" i="0">
                <a:solidFill>
                  <a:schemeClr val="bg1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3E7DD81-0084-B84E-AB05-6EE2449CBE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4046" y="6761919"/>
            <a:ext cx="7201658" cy="232454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000" b="1" i="1">
                <a:solidFill>
                  <a:schemeClr val="bg1"/>
                </a:solidFill>
                <a:latin typeface="Utopia Std Semibold" panose="02040603060506020204" pitchFamily="18" charset="77"/>
              </a:defRPr>
            </a:lvl1pPr>
            <a:lvl2pPr>
              <a:defRPr sz="6000" b="1" i="1">
                <a:latin typeface="Utopia Std Caption" panose="02040603060506020204" pitchFamily="18" charset="77"/>
              </a:defRPr>
            </a:lvl2pPr>
            <a:lvl3pPr>
              <a:defRPr sz="6000" b="1" i="1">
                <a:latin typeface="Utopia Std Caption" panose="02040603060506020204" pitchFamily="18" charset="77"/>
              </a:defRPr>
            </a:lvl3pPr>
            <a:lvl4pPr>
              <a:defRPr sz="6000" b="1" i="1">
                <a:latin typeface="Utopia Std Caption" panose="02040603060506020204" pitchFamily="18" charset="77"/>
              </a:defRPr>
            </a:lvl4pPr>
            <a:lvl5pPr>
              <a:defRPr sz="6000" b="1" i="1">
                <a:latin typeface="Utopia Std Caption" panose="02040603060506020204" pitchFamily="18" charset="77"/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SUBTEXT.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0BD5FDAB-A114-284A-91A6-CC252A8CA6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2651984"/>
            <a:ext cx="13469530" cy="70866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F177A1C4-42AE-614B-98C4-F308C34BD1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2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subhe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DF2591EA-0215-4345-9781-F038F43BC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89967"/>
            <a:ext cx="1346953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2F5F7DAB-A964-C441-8B6E-A5C9863370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5"/>
            <a:ext cx="13473103" cy="1918780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59DAB530-BF39-2B44-90A8-663DF75AD3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56767"/>
            <a:ext cx="13469530" cy="5912708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obje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6C7BD-8785-E943-A457-6E45DB48708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882768" y="2835276"/>
            <a:ext cx="6443151" cy="6096000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48273F98-7281-6846-AE6C-ABE7B6AFD1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2767" y="2759076"/>
            <a:ext cx="6465145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DAB0D497-CF5B-AC4A-96BE-0ECA06A607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82768" y="3825876"/>
            <a:ext cx="6465144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2C303C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rgbClr val="2C303C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rgbClr val="2C303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3D29C538-8819-334D-A481-1D8ABD91D8C4}"/>
              </a:ext>
            </a:extLst>
          </p:cNvPr>
          <p:cNvSpPr txBox="1">
            <a:spLocks/>
          </p:cNvSpPr>
          <p:nvPr userDrawn="1"/>
        </p:nvSpPr>
        <p:spPr>
          <a:xfrm>
            <a:off x="856217" y="1923643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rgbClr val="2C303C"/>
              </a:solidFill>
              <a:latin typeface="Agenda" panose="02000603040000020004" pitchFamily="2" charset="77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4350340-C069-EC44-80AF-3C380D8C6D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8789" y="1923644"/>
            <a:ext cx="8802027" cy="3515575"/>
          </a:xfrm>
          <a:prstGeom prst="rect">
            <a:avLst/>
          </a:prstGeom>
        </p:spPr>
        <p:txBody>
          <a:bodyPr/>
          <a:lstStyle>
            <a:lvl1pPr>
              <a:defRPr sz="9000" b="0" i="0" spc="100" baseline="0">
                <a:solidFill>
                  <a:srgbClr val="2C303C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Click to edit.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8CF50EE-4782-E44F-B6F8-7110767031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6150" y="7331075"/>
            <a:ext cx="8912766" cy="2362200"/>
          </a:xfrm>
          <a:prstGeom prst="rect">
            <a:avLst/>
          </a:prstGeom>
        </p:spPr>
        <p:txBody>
          <a:bodyPr/>
          <a:lstStyle>
            <a:lvl1pPr>
              <a:defRPr sz="8000" b="1" i="1">
                <a:solidFill>
                  <a:srgbClr val="B91000"/>
                </a:solidFill>
                <a:latin typeface="Utopia Std Semibold" panose="02040603060506020204" pitchFamily="18" charset="77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6A84DB-AD3B-A04B-82EA-A16AC5C5EB75}"/>
              </a:ext>
            </a:extLst>
          </p:cNvPr>
          <p:cNvSpPr/>
          <p:nvPr userDrawn="1"/>
        </p:nvSpPr>
        <p:spPr>
          <a:xfrm>
            <a:off x="109549" y="137019"/>
            <a:ext cx="14876239" cy="11048365"/>
          </a:xfrm>
          <a:prstGeom prst="rect">
            <a:avLst/>
          </a:prstGeom>
          <a:solidFill>
            <a:srgbClr val="B91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E7384F-388D-1B4D-AF19-0D3911501625}"/>
              </a:ext>
            </a:extLst>
          </p:cNvPr>
          <p:cNvGrpSpPr/>
          <p:nvPr userDrawn="1"/>
        </p:nvGrpSpPr>
        <p:grpSpPr>
          <a:xfrm>
            <a:off x="5547197" y="5173926"/>
            <a:ext cx="4000941" cy="974549"/>
            <a:chOff x="14056678" y="9480726"/>
            <a:chExt cx="2844430" cy="721089"/>
          </a:xfrm>
        </p:grpSpPr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C17F2982-F984-B94D-8B94-28D86112D9EC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0599860A-5E36-984D-BC90-21C7E43D53B6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1" name="object 9">
              <a:extLst>
                <a:ext uri="{FF2B5EF4-FFF2-40B4-BE49-F238E27FC236}">
                  <a16:creationId xmlns:a16="http://schemas.microsoft.com/office/drawing/2014/main" id="{54FE20E6-1EA3-3C4D-B305-5B2D1388D67E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2" name="object 10">
              <a:extLst>
                <a:ext uri="{FF2B5EF4-FFF2-40B4-BE49-F238E27FC236}">
                  <a16:creationId xmlns:a16="http://schemas.microsoft.com/office/drawing/2014/main" id="{2E1EB365-1AB5-7646-ADF7-FEE3883053DE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6DB8CB13-87B4-474A-B75C-B7FEAA2C44DC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6" name="object 12">
              <a:extLst>
                <a:ext uri="{FF2B5EF4-FFF2-40B4-BE49-F238E27FC236}">
                  <a16:creationId xmlns:a16="http://schemas.microsoft.com/office/drawing/2014/main" id="{3907C941-FE5F-824F-94C8-43F8940E166E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7" name="object 13">
              <a:extLst>
                <a:ext uri="{FF2B5EF4-FFF2-40B4-BE49-F238E27FC236}">
                  <a16:creationId xmlns:a16="http://schemas.microsoft.com/office/drawing/2014/main" id="{959B1C71-4BCE-7749-AF1B-1857B284167D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8" name="object 14">
              <a:extLst>
                <a:ext uri="{FF2B5EF4-FFF2-40B4-BE49-F238E27FC236}">
                  <a16:creationId xmlns:a16="http://schemas.microsoft.com/office/drawing/2014/main" id="{EBC65209-36B5-1841-9138-9EBF50772D65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9" name="object 15">
              <a:extLst>
                <a:ext uri="{FF2B5EF4-FFF2-40B4-BE49-F238E27FC236}">
                  <a16:creationId xmlns:a16="http://schemas.microsoft.com/office/drawing/2014/main" id="{B4CF5EEA-2AA8-F54A-907C-CAE76ACC8E74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0" name="object 16">
              <a:extLst>
                <a:ext uri="{FF2B5EF4-FFF2-40B4-BE49-F238E27FC236}">
                  <a16:creationId xmlns:a16="http://schemas.microsoft.com/office/drawing/2014/main" id="{1AC90FBB-D44E-9A45-AABE-1439E525A2A7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1" name="object 17">
              <a:extLst>
                <a:ext uri="{FF2B5EF4-FFF2-40B4-BE49-F238E27FC236}">
                  <a16:creationId xmlns:a16="http://schemas.microsoft.com/office/drawing/2014/main" id="{BBE804F6-86CA-CA40-975D-0E80F0299D74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2" name="object 18">
              <a:extLst>
                <a:ext uri="{FF2B5EF4-FFF2-40B4-BE49-F238E27FC236}">
                  <a16:creationId xmlns:a16="http://schemas.microsoft.com/office/drawing/2014/main" id="{09BFA2D3-0E6E-3C47-A1D2-863766E8DC78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17839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59CD8448-B0E2-1043-BFEB-5FD7FBECC243}"/>
              </a:ext>
            </a:extLst>
          </p:cNvPr>
          <p:cNvSpPr/>
          <p:nvPr userDrawn="1"/>
        </p:nvSpPr>
        <p:spPr>
          <a:xfrm>
            <a:off x="94249" y="130493"/>
            <a:ext cx="14888158" cy="11048365"/>
          </a:xfrm>
          <a:custGeom>
            <a:avLst/>
            <a:gdLst/>
            <a:ahLst/>
            <a:cxnLst/>
            <a:rect l="l" t="t" r="r" b="b"/>
            <a:pathLst>
              <a:path w="19853275" h="11048365">
                <a:moveTo>
                  <a:pt x="0" y="11047967"/>
                </a:moveTo>
                <a:lnTo>
                  <a:pt x="19852798" y="11047967"/>
                </a:lnTo>
                <a:lnTo>
                  <a:pt x="19852798" y="0"/>
                </a:lnTo>
                <a:lnTo>
                  <a:pt x="0" y="0"/>
                </a:lnTo>
                <a:lnTo>
                  <a:pt x="0" y="11047967"/>
                </a:lnTo>
                <a:close/>
              </a:path>
            </a:pathLst>
          </a:custGeom>
          <a:solidFill>
            <a:srgbClr val="EFEEED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179E3A-04D5-8B4F-8410-AE5F7BDB90E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1" y="130492"/>
            <a:ext cx="9350940" cy="11048365"/>
          </a:xfrm>
          <a:prstGeom prst="rect">
            <a:avLst/>
          </a:prstGeom>
          <a:noFill/>
        </p:spPr>
      </p:pic>
      <p:sp>
        <p:nvSpPr>
          <p:cNvPr id="40" name="object 5">
            <a:extLst>
              <a:ext uri="{FF2B5EF4-FFF2-40B4-BE49-F238E27FC236}">
                <a16:creationId xmlns:a16="http://schemas.microsoft.com/office/drawing/2014/main" id="{8A23B66A-0BBD-D842-8875-32816B215FB6}"/>
              </a:ext>
            </a:extLst>
          </p:cNvPr>
          <p:cNvSpPr/>
          <p:nvPr userDrawn="1"/>
        </p:nvSpPr>
        <p:spPr>
          <a:xfrm>
            <a:off x="2434431" y="10302875"/>
            <a:ext cx="11990322" cy="45719"/>
          </a:xfrm>
          <a:custGeom>
            <a:avLst/>
            <a:gdLst/>
            <a:ahLst/>
            <a:cxnLst/>
            <a:rect l="l" t="t" r="r" b="b"/>
            <a:pathLst>
              <a:path w="14778355">
                <a:moveTo>
                  <a:pt x="0" y="0"/>
                </a:moveTo>
                <a:lnTo>
                  <a:pt x="14778324" y="0"/>
                </a:lnTo>
              </a:path>
            </a:pathLst>
          </a:custGeom>
          <a:ln w="10481">
            <a:solidFill>
              <a:srgbClr val="2B2F3C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E72D2BF8-BC01-A54A-8D56-5BFD5FDC78EB}"/>
              </a:ext>
            </a:extLst>
          </p:cNvPr>
          <p:cNvSpPr txBox="1"/>
          <p:nvPr userDrawn="1"/>
        </p:nvSpPr>
        <p:spPr>
          <a:xfrm>
            <a:off x="681109" y="10203180"/>
            <a:ext cx="1727123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SUNY</a:t>
            </a:r>
            <a:r>
              <a:rPr sz="1450" b="1" spc="40" dirty="0">
                <a:solidFill>
                  <a:srgbClr val="2B2F3C"/>
                </a:solidFill>
                <a:latin typeface="Agenda"/>
                <a:cs typeface="Agenda"/>
              </a:rPr>
              <a:t> </a:t>
            </a: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CORTLAND</a:t>
            </a:r>
            <a:endParaRPr sz="1450" dirty="0">
              <a:latin typeface="Agenda"/>
              <a:cs typeface="Agend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75" r:id="rId3"/>
    <p:sldLayoutId id="2147483676" r:id="rId4"/>
    <p:sldLayoutId id="2147483667" r:id="rId5"/>
    <p:sldLayoutId id="2147483662" r:id="rId6"/>
    <p:sldLayoutId id="2147483672" r:id="rId7"/>
  </p:sldLayoutIdLst>
  <p:txStyles>
    <p:titleStyle>
      <a:lvl1pPr eaLnBrk="1" hangingPunct="1">
        <a:defRPr b="1" i="1">
          <a:latin typeface="Utopia Std" panose="02040603060506020204" pitchFamily="18" charset="77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vel@cortlan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travel-advanc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a.gov/travel/plan-book/per-diem-rates" TargetMode="External"/><Relationship Id="rId2" Type="http://schemas.openxmlformats.org/officeDocument/2006/relationships/hyperlink" Target="https://www2.cortland.edu/offices/purchasing-office/travel-guidelines/#travel-per-diem-r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Travel-Voucher-2024-Fillable.pdf" TargetMode="External"/><Relationship Id="rId2" Type="http://schemas.openxmlformats.org/officeDocument/2006/relationships/hyperlink" Target="https://www2.cortland.edu/offices/purchasing-office/travel-guidelines/#travel-reimburs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cortland.edu/offices/purchasing-office/travel-guidelines/forms/Statement%20of%20Automobile%20Travel%20AC16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ravel@cortland.edu" TargetMode="External"/><Relationship Id="rId2" Type="http://schemas.openxmlformats.org/officeDocument/2006/relationships/hyperlink" Target="https://www2.cortland.edu/offices/purchasing-office/purchasing-forms/Missing%20Receipt%20Affidavi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airline-ticket-purch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2.cortland.edu/offices/purchasing-office/travel-guidelines/#authorization-for-travel-and-travel-authorization-fo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1.25.24.pdf" TargetMode="External"/><Relationship Id="rId2" Type="http://schemas.openxmlformats.org/officeDocument/2006/relationships/hyperlink" Target="https://www2.cortland.edu/offices/purchasing-office/travel-guidelines/#car-rent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pp.cortland.edu/Formstack/Services/Forward?form=3742317&amp;viewkey=wogOwkZJ4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conference-registration-fe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day-trip-meal-reimburs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2/Hotel%20Tax%20Exempt%20Form%20(ST-129).pdf" TargetMode="External"/><Relationship Id="rId2" Type="http://schemas.openxmlformats.org/officeDocument/2006/relationships/hyperlink" Target="https://www2.cortland.edu/offices/purchasing-office/travel-guidelines/#hotel-reserv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sa.gov/travel/plan-book/per-diem-rates?gsaredirect=portalcontent10487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over-the-max-lodging-reques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1.25.24.pdf" TargetMode="External"/><Relationship Id="rId2" Type="http://schemas.openxmlformats.org/officeDocument/2006/relationships/hyperlink" Target="https://www2.cortland.edu/offices/purchasing-office/travel-guidelines/#personal-car-mile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pp.cortland.edu/Formstack/Services/Forward?form=3742317&amp;viewkey=wogOwkZJ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2794C-E7DC-DC42-89F1-8989F281B0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4045" y="3161173"/>
            <a:ext cx="13449985" cy="2798303"/>
          </a:xfrm>
        </p:spPr>
        <p:txBody>
          <a:bodyPr/>
          <a:lstStyle/>
          <a:p>
            <a:r>
              <a:rPr lang="en-US" dirty="0"/>
              <a:t>Travel Training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E5DB5-4369-E24A-8249-63BCF87026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4045" y="6761919"/>
            <a:ext cx="13449985" cy="2324548"/>
          </a:xfrm>
        </p:spPr>
        <p:txBody>
          <a:bodyPr/>
          <a:lstStyle/>
          <a:p>
            <a:r>
              <a:rPr lang="en-US" sz="4400" dirty="0"/>
              <a:t>Kathy Timian</a:t>
            </a:r>
          </a:p>
          <a:p>
            <a:r>
              <a:rPr lang="en-US" sz="4400" dirty="0"/>
              <a:t>Casey Avery</a:t>
            </a:r>
          </a:p>
          <a:p>
            <a:endParaRPr lang="en-US" sz="4400" dirty="0"/>
          </a:p>
          <a:p>
            <a:r>
              <a:rPr lang="en-US" sz="4400" b="1" i="0" dirty="0">
                <a:solidFill>
                  <a:schemeClr val="tx1"/>
                </a:solidFill>
                <a:latin typeface="+mn-lt"/>
                <a:hlinkClick r:id="rId2"/>
              </a:rPr>
              <a:t>travel@cortland.edu</a:t>
            </a:r>
            <a:endParaRPr lang="en-US" sz="4400" b="1" i="0" dirty="0">
              <a:solidFill>
                <a:schemeClr val="tx1"/>
              </a:solidFill>
              <a:latin typeface="+mn-lt"/>
            </a:endParaRPr>
          </a:p>
          <a:p>
            <a:endParaRPr lang="en-US" sz="4400" i="0" dirty="0">
              <a:solidFill>
                <a:schemeClr val="tx1"/>
              </a:solidFill>
              <a:latin typeface="Agenda-Light" panose="02000603040000020004" pitchFamily="50" charset="0"/>
            </a:endParaRPr>
          </a:p>
          <a:p>
            <a:r>
              <a:rPr lang="en-US" sz="1800">
                <a:solidFill>
                  <a:schemeClr val="tx1"/>
                </a:solidFill>
                <a:latin typeface="+mn-lt"/>
              </a:rPr>
              <a:t>Updated 05.20.24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88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697654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https://www2.cortland.edu/offices/purchasing-office/travel-guidelines/#travel-advances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To cover per diem costs of meals, lodging, and/or airfare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Must be indicated on Travel Authorization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Should not be less than $75 or exceed funding limitations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Issued 2 weeks prior to travel date (4 weeks for airfare)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Advances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773854" cy="762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https://www2.cortland.edu/offices/purchasing-office/travel-guidelines/#travel-per-diem-rates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400" b="0" i="0" u="sng" dirty="0">
              <a:solidFill>
                <a:srgbClr val="B91000"/>
              </a:solidFill>
              <a:effectLst/>
              <a:latin typeface="+mn-lt"/>
              <a:hlinkClick r:id="rId3"/>
            </a:endParaRPr>
          </a:p>
          <a:p>
            <a:pPr marL="0" indent="0">
              <a:buNone/>
            </a:pPr>
            <a:r>
              <a:rPr lang="en-US" sz="2400" b="0" i="0" u="sng" dirty="0">
                <a:solidFill>
                  <a:srgbClr val="B91000"/>
                </a:solidFill>
                <a:effectLst/>
                <a:latin typeface="+mn-lt"/>
                <a:hlinkClick r:id="rId3"/>
              </a:rPr>
              <a:t>Search rates within the continental US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Lodging &amp; meal allowances are calculated based on location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Lodging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month of stay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Meals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M&amp;IE Total column amount</a:t>
            </a:r>
          </a:p>
          <a:p>
            <a:pPr marL="914400" lvl="1" indent="-458788"/>
            <a:r>
              <a:rPr lang="en-US" sz="2000" dirty="0">
                <a:solidFill>
                  <a:schemeClr val="tx1"/>
                </a:solidFill>
                <a:latin typeface="+mn-lt"/>
              </a:rPr>
              <a:t>SUNY Cortland uses an 80/20 breakdown for dinner &amp; breakfast</a:t>
            </a:r>
          </a:p>
          <a:p>
            <a:pPr lvl="2" indent="-290513"/>
            <a:r>
              <a:rPr lang="en-US" sz="2000" i="1" dirty="0">
                <a:solidFill>
                  <a:schemeClr val="tx1"/>
                </a:solidFill>
                <a:latin typeface="+mn-lt"/>
              </a:rPr>
              <a:t>Example: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3" indent="-339725"/>
            <a:r>
              <a:rPr lang="en-US" sz="2000" b="1" dirty="0">
                <a:solidFill>
                  <a:schemeClr val="tx1"/>
                </a:solidFill>
                <a:latin typeface="+mn-lt"/>
              </a:rPr>
              <a:t>$74 M&amp;IE Total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Breakfast = $15.00 (20%)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Dinner = $59.00 (80%)</a:t>
            </a: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914400" lvl="4" indent="-450850"/>
            <a:r>
              <a:rPr lang="en-US" sz="2000" dirty="0">
                <a:solidFill>
                  <a:schemeClr val="tx1"/>
                </a:solidFill>
                <a:latin typeface="+mn-lt"/>
              </a:rPr>
              <a:t>Breakfast on day 1 only if traveler leaves at/before 7:00 AM</a:t>
            </a:r>
          </a:p>
          <a:p>
            <a:pPr marL="914400" lvl="4" indent="-457200"/>
            <a:r>
              <a:rPr lang="en-US" sz="2000" dirty="0">
                <a:solidFill>
                  <a:schemeClr val="tx1"/>
                </a:solidFill>
                <a:latin typeface="+mn-lt"/>
              </a:rPr>
              <a:t>Dinner on last day only if traveler returns at/after 7:00 PM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 Diem Rates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FB5D7E-E393-7726-D7E7-DABD2138C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9631" y="7331075"/>
            <a:ext cx="1007634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8031" y="2301875"/>
            <a:ext cx="13759894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https://www2.cortland.edu/offices/purchasing-office/travel-guidelines/#travel-reimbursement</a:t>
            </a:r>
            <a:r>
              <a:rPr lang="en-US" sz="2800" dirty="0">
                <a:latin typeface="+mn-lt"/>
              </a:rPr>
              <a:t> </a:t>
            </a:r>
          </a:p>
          <a:p>
            <a:pPr marL="0" indent="0">
              <a:buNone/>
            </a:pPr>
            <a:endParaRPr lang="en-US" sz="2000" u="sn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0" i="0" u="sng" dirty="0">
                <a:solidFill>
                  <a:srgbClr val="B91000"/>
                </a:solidFill>
                <a:effectLst/>
                <a:latin typeface="+mn-lt"/>
                <a:hlinkClick r:id="rId3" tooltip="Travel Voucher (AC132)"/>
              </a:rPr>
              <a:t>Travel Voucher (AC132)</a:t>
            </a:r>
            <a:endParaRPr lang="en-US" sz="20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B91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Per NYS, 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within 30 days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returning from their trip, the traveler must submit a travel voucher packet, containing the voucher and any supporting documentation.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000" u="sng" dirty="0">
              <a:solidFill>
                <a:srgbClr val="B91000"/>
              </a:solidFill>
              <a:latin typeface="+mn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Upon return from trip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n-lt"/>
              </a:rPr>
              <a:t>Complete Travel Voucher (AC132)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(whether requesting reimbursement or not ($0.00))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Attach </a:t>
            </a:r>
            <a:r>
              <a:rPr lang="en-US" sz="2400" u="sng" dirty="0">
                <a:solidFill>
                  <a:schemeClr val="tx1"/>
                </a:solidFill>
                <a:latin typeface="+mn-lt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receipts (lodging, tolls, parking, registration fees, etc.) 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(not meal receipts if using unreceipted method)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If conference, include conference agenda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For mileage or rental car gasoline reimbursement, complete the </a:t>
            </a:r>
            <a:r>
              <a:rPr lang="en-US" sz="2400" b="0" i="0" u="sng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Statement of Automobile Travel (Form AC 160)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 </a:t>
            </a:r>
            <a:endParaRPr lang="en-US" sz="2400" b="0" i="0" dirty="0">
              <a:solidFill>
                <a:srgbClr val="0000FF"/>
              </a:solidFill>
              <a:effectLst/>
              <a:latin typeface="+mn-lt"/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Traveler’s supervisor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Add Account # (bottom left)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676399"/>
          </a:xfrm>
        </p:spPr>
        <p:txBody>
          <a:bodyPr/>
          <a:lstStyle/>
          <a:p>
            <a:r>
              <a:rPr lang="en-US" sz="8800" b="1" dirty="0">
                <a:latin typeface="Utopia Std Black Headline" panose="02040903060506020204" charset="0"/>
              </a:rPr>
              <a:t>Travel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34086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1844675"/>
            <a:ext cx="8054805" cy="868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Top Portion of Travel Voucher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add employee ID # or SSN to voucher.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traveler’s home address (not SUNY Cortland)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This is to ensure the reimbursement goes to the correct person.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Business Purpose = Name of Conference, Meeting, etc.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(not “Travel”)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full address of destination (Street, City, State, Zip)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Dates </a:t>
            </a:r>
            <a:r>
              <a:rPr lang="en-US" sz="2000" b="1" u="sng" dirty="0">
                <a:solidFill>
                  <a:schemeClr val="tx1"/>
                </a:solidFill>
                <a:latin typeface="+mn-lt"/>
              </a:rPr>
              <a:t>and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times of departure and return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1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Complete all applicable fields with descriptions &amp; amounts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Any missing receipt, please include a </a:t>
            </a:r>
            <a:r>
              <a:rPr lang="en-US" sz="2000" dirty="0">
                <a:latin typeface="+mn-lt"/>
                <a:hlinkClick r:id="rId2"/>
              </a:rPr>
              <a:t>missing receipt affidavit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2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from left side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paid with p-card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Travel Advance Amt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Other adjustments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Grand Total of Reimbursement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Payee Certification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Traveler and their Supervisor both need to sign and date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Don’t forget an account number to charge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Reimbursements will be sent back if not fully completed.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Our new email: </a:t>
            </a:r>
            <a:r>
              <a:rPr lang="en-US" sz="2000" b="1" dirty="0">
                <a:solidFill>
                  <a:schemeClr val="tx1"/>
                </a:solidFill>
                <a:latin typeface="+mn-lt"/>
                <a:hlinkClick r:id="rId3"/>
              </a:rPr>
              <a:t>travel@cortland.edu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396875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Tips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12D3FF-BEDA-D9CA-634C-794790F00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258" y="1616075"/>
            <a:ext cx="6338574" cy="769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https://www2.cortland.edu/offices/purchasing-office/travel-guidelines/#airline-ticket-purchases</a:t>
            </a:r>
            <a:endParaRPr lang="en-US" sz="3200" dirty="0">
              <a:latin typeface="+mn-lt"/>
            </a:endParaRPr>
          </a:p>
          <a:p>
            <a:endParaRPr lang="en-US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Check multiple airlines for best possible pricing.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State will </a:t>
            </a:r>
            <a:r>
              <a:rPr lang="en-US" sz="3200" b="1" u="sng" dirty="0">
                <a:latin typeface="+mn-lt"/>
              </a:rPr>
              <a:t>not</a:t>
            </a:r>
            <a:r>
              <a:rPr lang="en-US" sz="3200" dirty="0">
                <a:latin typeface="+mn-lt"/>
              </a:rPr>
              <a:t> pay for any extra services </a:t>
            </a:r>
            <a:r>
              <a:rPr lang="en-US" sz="3200" i="1" dirty="0">
                <a:latin typeface="+mn-lt"/>
              </a:rPr>
              <a:t>(i.e. seat upgrades, priority boarding, insurance, etc.).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Travel Advance may be requested up to (4) weeks prior to travel date.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Airline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1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4230" y="2606675"/>
            <a:ext cx="8686801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+mn-lt"/>
                <a:hlinkClick r:id="rId2"/>
              </a:rPr>
              <a:t>https://www2.cortland.edu/offices/purchasing-office/travel-guidelines/#authorization-for-travel-and-travel-authorization-form</a:t>
            </a:r>
            <a:endParaRPr lang="en-US" sz="2800" b="1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Campus authorization to travel is required for official State business, whether or not cost reimbursement will occur.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This protects the employee in the event of an incident.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A fully executed Travel Authorization Form must be received by the Business Office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BEFORE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travel occurs.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+mn-lt"/>
              </a:rPr>
              <a:t>Signed by traveler, supervisor, Dean/VP, and Provost (if out of state/country for Academic Affairs)</a:t>
            </a:r>
          </a:p>
          <a:p>
            <a:pPr lvl="3"/>
            <a:r>
              <a:rPr lang="en-US" sz="2800" dirty="0">
                <a:solidFill>
                  <a:schemeClr val="tx1"/>
                </a:solidFill>
                <a:latin typeface="+mn-lt"/>
              </a:rPr>
              <a:t>e-Signatures are allowed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Authorization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C2A25D-87DA-453E-0E14-2E3CEAC08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031" y="3263896"/>
            <a:ext cx="5250739" cy="65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6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https://www2.cortland.edu/offices/purchasing-office/travel-guidelines/#car-rentals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OSC Travel Manual, "If available, State vehicles should always be considered when the use of an automobile is required.“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  <a:hlinkClick r:id="rId3"/>
              </a:rPr>
              <a:t>Hierarchy of Vehicle Usage Flowchart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B91000"/>
                </a:solidFill>
                <a:effectLst/>
                <a:latin typeface="+mn-lt"/>
                <a:hlinkClick r:id="rId4" tooltip="Request a Fleet Vehicle"/>
              </a:rPr>
              <a:t>Request a Fleet Vehicle</a:t>
            </a:r>
            <a:r>
              <a:rPr lang="en-US" sz="2400" i="1" dirty="0">
                <a:solidFill>
                  <a:schemeClr val="tx1"/>
                </a:solidFill>
                <a:effectLst/>
                <a:latin typeface="+mn-lt"/>
              </a:rPr>
              <a:t> (if your Official Station is SUNY Cortland)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B91000"/>
              </a:solidFill>
              <a:effectLst/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If a fleet vehicle is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unavailable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and a fleet waiver has been received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OR traveler’s Official Station is not SUNY Cortland, traveler must use the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OGS Trip Calculator to determine whether a personal or rental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vehicle is the most economical means of ground transportation to use (reimbursement will not exceed the OGS Trip Calculator.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 compact size vehicle should be used.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Any other vehicle type requires approved justification. 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No additional insurance should be purchased when renting vehicles. 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Unauthorized persons should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not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 be allowed to drive the vehicle.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Always rent in the name of State of New York.</a:t>
            </a:r>
          </a:p>
          <a:p>
            <a:pPr marL="1371600" lvl="1" indent="-511175"/>
            <a:endParaRPr lang="en-US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Car Rentals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206016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https://www2.cortland.edu/offices/purchasing-office/travel-guidelines/#conference-registration-fees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3200" dirty="0">
              <a:latin typeface="+mn-lt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Conference registration fees are to be paid directly by the department p-card holder.</a:t>
            </a:r>
          </a:p>
          <a:p>
            <a:pPr marL="1371600" lvl="1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If a credit card is not accepted, a PO should be submitted ASAP in RDD.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Conference Registration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129815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https://www2.cortland.edu/offices/purchasing-office/travel-guidelines/#day-trip-meal-reimbursement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Trips one day or less, but more than 35 miles from Official Station.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Determined by departure &amp; return times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Leave at or before 7:00 AM – eligible for Breakfast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Return at or after 7:00 PM – eligible for Dinner</a:t>
            </a:r>
          </a:p>
          <a:p>
            <a:pPr marL="800100" lvl="1" indent="-457200"/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Breakfast = $5.00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Dinner = $12.00</a:t>
            </a:r>
          </a:p>
          <a:p>
            <a:pPr marL="1257300" lvl="2" indent="-457200"/>
            <a:r>
              <a:rPr lang="en-US" sz="2400" b="1" dirty="0">
                <a:solidFill>
                  <a:schemeClr val="tx1"/>
                </a:solidFill>
                <a:latin typeface="+mn-lt"/>
              </a:rPr>
              <a:t>(Lunch is never reimbursed)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 algn="l"/>
            <a:r>
              <a:rPr lang="en-US" sz="2400" b="0" i="1" dirty="0">
                <a:solidFill>
                  <a:schemeClr val="tx1"/>
                </a:solidFill>
                <a:effectLst/>
                <a:latin typeface="+mn-lt"/>
              </a:rPr>
              <a:t>Day trip meal reimbursements are reportable as income to the IRS and are subject to withholding taxes.</a:t>
            </a:r>
          </a:p>
          <a:p>
            <a:pPr marL="800100" lvl="1" indent="-457200" algn="l"/>
            <a:r>
              <a:rPr lang="en-US" sz="2400" i="1" dirty="0">
                <a:solidFill>
                  <a:schemeClr val="tx1"/>
                </a:solidFill>
                <a:latin typeface="+mn-lt"/>
              </a:rPr>
              <a:t>Rates subject to change.</a:t>
            </a:r>
            <a:endParaRPr lang="en-US" sz="24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342900" lvl="1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endParaRPr lang="en-US" sz="11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Day Trip Meal Reimbursement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621" y="2554889"/>
            <a:ext cx="13351410" cy="66049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https://www2.cortland.edu/offices/purchasing-office/travel-guidelines/#hotel-reservations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Reservations are made by either the traveler or the dept/office Administrative Assistant.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Request “State/Government Rate”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If hotel in NYS, advise that we are Sales Tax Exempt, and a </a:t>
            </a:r>
            <a:r>
              <a:rPr lang="en-US" sz="2400" dirty="0">
                <a:solidFill>
                  <a:schemeClr val="tx1"/>
                </a:solidFill>
                <a:latin typeface="+mn-lt"/>
                <a:hlinkClick r:id="rId3"/>
              </a:rPr>
              <a:t>Tax Exemption Certificate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should be provided.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Check </a:t>
            </a:r>
            <a:r>
              <a:rPr lang="en-US" sz="2800" dirty="0">
                <a:solidFill>
                  <a:schemeClr val="tx1"/>
                </a:solidFill>
                <a:latin typeface="+mn-lt"/>
                <a:hlinkClick r:id="rId4"/>
              </a:rPr>
              <a:t>lodging per diem rates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If the hotel costs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more than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the per diem rate allowed for that location,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an Over-the-Max Request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must be submitted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hotel.</a:t>
            </a: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Obtain itemized receipt upon checkout.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Hotel Reservations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6631" y="3902075"/>
            <a:ext cx="13473102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https://www2.cortland.edu/offices/purchasing-office/travel-guidelines/#over-the-max-lodging-requests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Approval must be obtained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the hotel room.</a:t>
            </a:r>
          </a:p>
          <a:p>
            <a:pPr marL="914400" lvl="1" indent="-225425"/>
            <a:r>
              <a:rPr lang="en-US" sz="2400" b="1" dirty="0">
                <a:solidFill>
                  <a:srgbClr val="FF0000"/>
                </a:solidFill>
                <a:latin typeface="+mn-lt"/>
              </a:rPr>
              <a:t>Failure to do so may result in limited or denial of reimbursement.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Electronic form – requestor will receive a final approved version – that is your “OK” to book.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8193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Over-the-Max Lodging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2149475"/>
            <a:ext cx="13473103" cy="807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https://www2.cortland.edu/offices/purchasing-office/travel-guidelines/#personal-car-mileage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Per OSC Travel Manual, "If available, State vehicles should always be considered when the use of an automobile is required.“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2400" b="1" i="0" u="sng" dirty="0">
                <a:solidFill>
                  <a:srgbClr val="A80E00"/>
                </a:solidFill>
                <a:effectLst/>
                <a:latin typeface="+mn-lt"/>
                <a:hlinkClick r:id="rId3" tooltip="Hierarchy of Vehicle Usage Flowchart"/>
              </a:rPr>
              <a:t>Hierarchy of Vehicle Usage Flowchart</a:t>
            </a: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en-US" sz="2400" b="1" i="0" u="sng" dirty="0">
                <a:solidFill>
                  <a:srgbClr val="A80E00"/>
                </a:solidFill>
                <a:effectLst/>
                <a:latin typeface="+mn-lt"/>
                <a:hlinkClick r:id="rId4" tooltip="Request a Fleet Vehicle"/>
              </a:rPr>
              <a:t>Request a Fleet Vehicle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+mn-lt"/>
              </a:rPr>
              <a:t> (if your Official Station is SUNY Cortland)</a:t>
            </a:r>
          </a:p>
          <a:p>
            <a:pPr marL="0" indent="0" algn="l"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vehicle (and your Official Station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is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SUNY Cortland), when a fleet vehicle is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available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, reimbursement will be at a rate of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$0.21/mile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+mn-lt"/>
              </a:rPr>
              <a:t>regardless 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total miles traveled.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</a:t>
            </a:r>
            <a:r>
              <a:rPr lang="en-US" sz="2400" dirty="0">
                <a:solidFill>
                  <a:srgbClr val="222222"/>
                </a:solidFill>
                <a:latin typeface="+mn-lt"/>
              </a:rPr>
              <a:t>vehicle (and your Official Station is SUNY Cortland), when a fleet vehicle is </a:t>
            </a:r>
            <a:r>
              <a:rPr lang="en-US" sz="2400" b="1" dirty="0">
                <a:solidFill>
                  <a:srgbClr val="222222"/>
                </a:solidFill>
                <a:latin typeface="+mn-lt"/>
              </a:rPr>
              <a:t>unavailable</a:t>
            </a:r>
            <a:r>
              <a:rPr lang="en-US" sz="2400" dirty="0">
                <a:solidFill>
                  <a:srgbClr val="222222"/>
                </a:solidFill>
                <a:latin typeface="+mn-lt"/>
              </a:rPr>
              <a:t>, traveler must complete the OGS Trip Calculator regardless 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total miles traveled and reimbursement will be the lessor of rental vs. mileage.</a:t>
            </a:r>
          </a:p>
          <a:p>
            <a:pPr lvl="3" algn="l">
              <a:buFont typeface="+mj-lt"/>
              <a:buAutoNum type="alphaLcParenR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The fleet vehicle waiver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must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be attached to your travel paperwork.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vehicle (and your Official Station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is not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SUNY Cortland), the traveler must complete the OGS Trip Calculator 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+mn-lt"/>
              </a:rPr>
              <a:t>regardless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of total miles traveled and reimbursement will be the lessor of rental vs. mileage.</a:t>
            </a:r>
          </a:p>
          <a:p>
            <a:pPr algn="l">
              <a:buFont typeface="+mj-lt"/>
              <a:buAutoNum type="arabicPeriod"/>
            </a:pPr>
            <a:endParaRPr lang="en-US" sz="2000" dirty="0">
              <a:solidFill>
                <a:srgbClr val="222222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Official Station, as defined by SUNY Cortland:</a:t>
            </a:r>
            <a:endParaRPr lang="en-US" sz="18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If you work at the Cortland campus and/or have a workstation designated on campus, then your Official Station is 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SUNY Cortland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If you do 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not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 work at the Cortland campus at all, then your Official Station would 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not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 be the Cortland campus.</a:t>
            </a:r>
          </a:p>
          <a:p>
            <a:pPr marL="0" indent="0" algn="l">
              <a:buNone/>
            </a:pPr>
            <a:endParaRPr lang="en-US" sz="2000" b="0" i="0" dirty="0">
              <a:solidFill>
                <a:srgbClr val="222222"/>
              </a:solidFill>
              <a:effectLst/>
              <a:latin typeface="+mn-lt"/>
            </a:endParaRPr>
          </a:p>
          <a:p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Personal Car Mileage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B7C739F-2668-7040-AD5D-8DE833A2A727}" vid="{86B7AA45-884D-E142-992B-8935A3C382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Cortland-4-3</Template>
  <TotalTime>1434</TotalTime>
  <Words>1348</Words>
  <Application>Microsoft Office PowerPoint</Application>
  <PresentationFormat>Custom</PresentationFormat>
  <Paragraphs>158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Abolition</vt:lpstr>
      <vt:lpstr>Agenda</vt:lpstr>
      <vt:lpstr>Agenda-Light</vt:lpstr>
      <vt:lpstr>Arial</vt:lpstr>
      <vt:lpstr>Calibri</vt:lpstr>
      <vt:lpstr>Utopia Std</vt:lpstr>
      <vt:lpstr>Utopia Std Black Headline</vt:lpstr>
      <vt:lpstr>Utopia Std Caption</vt:lpstr>
      <vt:lpstr>Utopia Std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Avery</dc:creator>
  <cp:lastModifiedBy>Casey Avery</cp:lastModifiedBy>
  <cp:revision>17</cp:revision>
  <cp:lastPrinted>2019-08-15T13:35:19Z</cp:lastPrinted>
  <dcterms:created xsi:type="dcterms:W3CDTF">2023-08-16T18:49:13Z</dcterms:created>
  <dcterms:modified xsi:type="dcterms:W3CDTF">2024-05-20T14:44:08Z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2019-07-30T00:00:00Z</vt:filetime>
  </property>
</Properties>
</file>